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4" r:id="rId8"/>
    <p:sldId id="263" r:id="rId9"/>
    <p:sldId id="265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4668"/>
  </p:normalViewPr>
  <p:slideViewPr>
    <p:cSldViewPr snapToGrid="0" snapToObjects="1">
      <p:cViewPr>
        <p:scale>
          <a:sx n="120" d="100"/>
          <a:sy n="120" d="100"/>
        </p:scale>
        <p:origin x="256" y="-1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5DABABA-FE3B-4F00-8C9F-E255DAEC9B52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D11EF888-A484-4C6D-A5C7-3B41EAEBAC45}">
      <dgm:prSet/>
      <dgm:spPr/>
      <dgm:t>
        <a:bodyPr/>
        <a:lstStyle/>
        <a:p>
          <a:r>
            <a:rPr lang="en-US" dirty="0"/>
            <a:t>Screen Shoots from Line Connector game</a:t>
          </a:r>
        </a:p>
      </dgm:t>
    </dgm:pt>
    <dgm:pt modelId="{FB789EC5-629D-41D1-9AF8-16709DA44AB3}" type="parTrans" cxnId="{3440C1CA-691F-4041-A32A-C415A4D41C57}">
      <dgm:prSet/>
      <dgm:spPr/>
      <dgm:t>
        <a:bodyPr/>
        <a:lstStyle/>
        <a:p>
          <a:endParaRPr lang="en-US"/>
        </a:p>
      </dgm:t>
    </dgm:pt>
    <dgm:pt modelId="{18D50A13-99BF-4761-ACE7-9B1F9C3B74D3}" type="sibTrans" cxnId="{3440C1CA-691F-4041-A32A-C415A4D41C57}">
      <dgm:prSet/>
      <dgm:spPr/>
      <dgm:t>
        <a:bodyPr/>
        <a:lstStyle/>
        <a:p>
          <a:endParaRPr lang="en-US"/>
        </a:p>
      </dgm:t>
    </dgm:pt>
    <dgm:pt modelId="{5176D57B-E22F-4848-A03B-FBABE4FCF34D}">
      <dgm:prSet/>
      <dgm:spPr/>
      <dgm:t>
        <a:bodyPr/>
        <a:lstStyle/>
        <a:p>
          <a:r>
            <a:rPr lang="en-US"/>
            <a:t>Road network of Pennsylvania from Stanford Large Network Dataset Collection</a:t>
          </a:r>
        </a:p>
      </dgm:t>
    </dgm:pt>
    <dgm:pt modelId="{A17B3DAB-E7D9-4A04-9B67-8789C3CD06FC}" type="parTrans" cxnId="{274974B0-6BFE-4C14-962F-58BDA6035497}">
      <dgm:prSet/>
      <dgm:spPr/>
      <dgm:t>
        <a:bodyPr/>
        <a:lstStyle/>
        <a:p>
          <a:endParaRPr lang="en-US"/>
        </a:p>
      </dgm:t>
    </dgm:pt>
    <dgm:pt modelId="{0CE2E968-FE59-43B4-97B1-F61AFE4C02AC}" type="sibTrans" cxnId="{274974B0-6BFE-4C14-962F-58BDA6035497}">
      <dgm:prSet/>
      <dgm:spPr/>
      <dgm:t>
        <a:bodyPr/>
        <a:lstStyle/>
        <a:p>
          <a:endParaRPr lang="en-US"/>
        </a:p>
      </dgm:t>
    </dgm:pt>
    <dgm:pt modelId="{A3736419-EA25-EF41-9B80-D53520E870CE}" type="pres">
      <dgm:prSet presAssocID="{F5DABABA-FE3B-4F00-8C9F-E255DAEC9B52}" presName="linear" presStyleCnt="0">
        <dgm:presLayoutVars>
          <dgm:animLvl val="lvl"/>
          <dgm:resizeHandles val="exact"/>
        </dgm:presLayoutVars>
      </dgm:prSet>
      <dgm:spPr/>
    </dgm:pt>
    <dgm:pt modelId="{3FE11DE7-C338-A341-8308-DCDA3556A6B7}" type="pres">
      <dgm:prSet presAssocID="{D11EF888-A484-4C6D-A5C7-3B41EAEBAC45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5BA15FB6-EE19-884F-B23A-B8DF859F9CC1}" type="pres">
      <dgm:prSet presAssocID="{18D50A13-99BF-4761-ACE7-9B1F9C3B74D3}" presName="spacer" presStyleCnt="0"/>
      <dgm:spPr/>
    </dgm:pt>
    <dgm:pt modelId="{9CDBBEAF-69A7-2442-9E60-7E7156BB2971}" type="pres">
      <dgm:prSet presAssocID="{5176D57B-E22F-4848-A03B-FBABE4FCF34D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5121775D-5C4E-E14D-A696-73974A27FD09}" type="presOf" srcId="{D11EF888-A484-4C6D-A5C7-3B41EAEBAC45}" destId="{3FE11DE7-C338-A341-8308-DCDA3556A6B7}" srcOrd="0" destOrd="0" presId="urn:microsoft.com/office/officeart/2005/8/layout/vList2"/>
    <dgm:cxn modelId="{274974B0-6BFE-4C14-962F-58BDA6035497}" srcId="{F5DABABA-FE3B-4F00-8C9F-E255DAEC9B52}" destId="{5176D57B-E22F-4848-A03B-FBABE4FCF34D}" srcOrd="1" destOrd="0" parTransId="{A17B3DAB-E7D9-4A04-9B67-8789C3CD06FC}" sibTransId="{0CE2E968-FE59-43B4-97B1-F61AFE4C02AC}"/>
    <dgm:cxn modelId="{3440C1CA-691F-4041-A32A-C415A4D41C57}" srcId="{F5DABABA-FE3B-4F00-8C9F-E255DAEC9B52}" destId="{D11EF888-A484-4C6D-A5C7-3B41EAEBAC45}" srcOrd="0" destOrd="0" parTransId="{FB789EC5-629D-41D1-9AF8-16709DA44AB3}" sibTransId="{18D50A13-99BF-4761-ACE7-9B1F9C3B74D3}"/>
    <dgm:cxn modelId="{214A5FE2-A7FE-1246-AF9D-B31ADDA4FF6D}" type="presOf" srcId="{F5DABABA-FE3B-4F00-8C9F-E255DAEC9B52}" destId="{A3736419-EA25-EF41-9B80-D53520E870CE}" srcOrd="0" destOrd="0" presId="urn:microsoft.com/office/officeart/2005/8/layout/vList2"/>
    <dgm:cxn modelId="{0F94A2FA-764A-C14E-8DF8-D7F221188C5E}" type="presOf" srcId="{5176D57B-E22F-4848-A03B-FBABE4FCF34D}" destId="{9CDBBEAF-69A7-2442-9E60-7E7156BB2971}" srcOrd="0" destOrd="0" presId="urn:microsoft.com/office/officeart/2005/8/layout/vList2"/>
    <dgm:cxn modelId="{82A78AF6-95B0-0149-A57A-A2E2F81E43DB}" type="presParOf" srcId="{A3736419-EA25-EF41-9B80-D53520E870CE}" destId="{3FE11DE7-C338-A341-8308-DCDA3556A6B7}" srcOrd="0" destOrd="0" presId="urn:microsoft.com/office/officeart/2005/8/layout/vList2"/>
    <dgm:cxn modelId="{84CA5942-F1EC-E24A-A97D-C5F1D6FCE61D}" type="presParOf" srcId="{A3736419-EA25-EF41-9B80-D53520E870CE}" destId="{5BA15FB6-EE19-884F-B23A-B8DF859F9CC1}" srcOrd="1" destOrd="0" presId="urn:microsoft.com/office/officeart/2005/8/layout/vList2"/>
    <dgm:cxn modelId="{4D72310E-9B54-3246-A27A-FB4E7A015E43}" type="presParOf" srcId="{A3736419-EA25-EF41-9B80-D53520E870CE}" destId="{9CDBBEAF-69A7-2442-9E60-7E7156BB2971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4D33296-CFCC-45F4-86D1-8DD50F0240A3}" type="doc">
      <dgm:prSet loTypeId="urn:microsoft.com/office/officeart/2005/8/layout/hierarchy1" loCatId="hierarchy" qsTypeId="urn:microsoft.com/office/officeart/2005/8/quickstyle/simple1" qsCatId="simple" csTypeId="urn:microsoft.com/office/officeart/2005/8/colors/accent0_3" csCatId="mainScheme"/>
      <dgm:spPr/>
      <dgm:t>
        <a:bodyPr/>
        <a:lstStyle/>
        <a:p>
          <a:endParaRPr lang="en-US"/>
        </a:p>
      </dgm:t>
    </dgm:pt>
    <dgm:pt modelId="{A32B4731-EF23-451B-8450-70AEFD7099B4}">
      <dgm:prSet/>
      <dgm:spPr/>
      <dgm:t>
        <a:bodyPr/>
        <a:lstStyle/>
        <a:p>
          <a:r>
            <a:rPr lang="en-US"/>
            <a:t>How?</a:t>
          </a:r>
        </a:p>
      </dgm:t>
    </dgm:pt>
    <dgm:pt modelId="{7AB455AB-D00A-4E16-A6B1-3045CF1E8EC3}" type="parTrans" cxnId="{3C5C889E-4703-4062-AFDB-FFB94744A278}">
      <dgm:prSet/>
      <dgm:spPr/>
      <dgm:t>
        <a:bodyPr/>
        <a:lstStyle/>
        <a:p>
          <a:endParaRPr lang="en-US"/>
        </a:p>
      </dgm:t>
    </dgm:pt>
    <dgm:pt modelId="{5D23F57E-DC31-4CDE-9FF0-4CDA7DF3FBD4}" type="sibTrans" cxnId="{3C5C889E-4703-4062-AFDB-FFB94744A278}">
      <dgm:prSet/>
      <dgm:spPr/>
      <dgm:t>
        <a:bodyPr/>
        <a:lstStyle/>
        <a:p>
          <a:endParaRPr lang="en-US"/>
        </a:p>
      </dgm:t>
    </dgm:pt>
    <dgm:pt modelId="{80C19E3B-5BDD-485C-88EE-787D798E2576}">
      <dgm:prSet/>
      <dgm:spPr/>
      <dgm:t>
        <a:bodyPr/>
        <a:lstStyle/>
        <a:p>
          <a:r>
            <a:rPr lang="en-US"/>
            <a:t>How about the real world stuffs?</a:t>
          </a:r>
        </a:p>
      </dgm:t>
    </dgm:pt>
    <dgm:pt modelId="{D9D9E187-1429-4C74-8CB5-8593468E9D30}" type="parTrans" cxnId="{3D7E2CD3-0A73-41BE-9519-593DC360CE9D}">
      <dgm:prSet/>
      <dgm:spPr/>
      <dgm:t>
        <a:bodyPr/>
        <a:lstStyle/>
        <a:p>
          <a:endParaRPr lang="en-US"/>
        </a:p>
      </dgm:t>
    </dgm:pt>
    <dgm:pt modelId="{0BE33D1F-AFE8-4378-811D-7B8266FA259C}" type="sibTrans" cxnId="{3D7E2CD3-0A73-41BE-9519-593DC360CE9D}">
      <dgm:prSet/>
      <dgm:spPr/>
      <dgm:t>
        <a:bodyPr/>
        <a:lstStyle/>
        <a:p>
          <a:endParaRPr lang="en-US"/>
        </a:p>
      </dgm:t>
    </dgm:pt>
    <dgm:pt modelId="{7794D771-5729-9A44-88E5-2360227AF0EA}" type="pres">
      <dgm:prSet presAssocID="{74D33296-CFCC-45F4-86D1-8DD50F0240A3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CC1A157D-447D-164E-BD64-52959FB83B08}" type="pres">
      <dgm:prSet presAssocID="{A32B4731-EF23-451B-8450-70AEFD7099B4}" presName="hierRoot1" presStyleCnt="0"/>
      <dgm:spPr/>
    </dgm:pt>
    <dgm:pt modelId="{23E35733-5F5E-154F-A3A0-E99BF156071F}" type="pres">
      <dgm:prSet presAssocID="{A32B4731-EF23-451B-8450-70AEFD7099B4}" presName="composite" presStyleCnt="0"/>
      <dgm:spPr/>
    </dgm:pt>
    <dgm:pt modelId="{6097A8B6-BCE1-FA41-940F-ECF508F4248C}" type="pres">
      <dgm:prSet presAssocID="{A32B4731-EF23-451B-8450-70AEFD7099B4}" presName="background" presStyleLbl="node0" presStyleIdx="0" presStyleCnt="2"/>
      <dgm:spPr/>
    </dgm:pt>
    <dgm:pt modelId="{5C2B52DF-92A9-6D4B-97EE-86B718BE0ACA}" type="pres">
      <dgm:prSet presAssocID="{A32B4731-EF23-451B-8450-70AEFD7099B4}" presName="text" presStyleLbl="fgAcc0" presStyleIdx="0" presStyleCnt="2">
        <dgm:presLayoutVars>
          <dgm:chPref val="3"/>
        </dgm:presLayoutVars>
      </dgm:prSet>
      <dgm:spPr/>
    </dgm:pt>
    <dgm:pt modelId="{E646E35A-9C85-374D-8C8D-0E5B3E12FE2A}" type="pres">
      <dgm:prSet presAssocID="{A32B4731-EF23-451B-8450-70AEFD7099B4}" presName="hierChild2" presStyleCnt="0"/>
      <dgm:spPr/>
    </dgm:pt>
    <dgm:pt modelId="{6F9A721E-DB82-8A45-A6EF-0B09F8D02129}" type="pres">
      <dgm:prSet presAssocID="{80C19E3B-5BDD-485C-88EE-787D798E2576}" presName="hierRoot1" presStyleCnt="0"/>
      <dgm:spPr/>
    </dgm:pt>
    <dgm:pt modelId="{E732C17B-1630-6F41-B52C-3439A20CB8A8}" type="pres">
      <dgm:prSet presAssocID="{80C19E3B-5BDD-485C-88EE-787D798E2576}" presName="composite" presStyleCnt="0"/>
      <dgm:spPr/>
    </dgm:pt>
    <dgm:pt modelId="{63A397AB-45E2-D74E-AAF2-CC52ED4A4F4E}" type="pres">
      <dgm:prSet presAssocID="{80C19E3B-5BDD-485C-88EE-787D798E2576}" presName="background" presStyleLbl="node0" presStyleIdx="1" presStyleCnt="2"/>
      <dgm:spPr/>
    </dgm:pt>
    <dgm:pt modelId="{158EA471-AA80-EA4F-BF3A-BC210BC028CD}" type="pres">
      <dgm:prSet presAssocID="{80C19E3B-5BDD-485C-88EE-787D798E2576}" presName="text" presStyleLbl="fgAcc0" presStyleIdx="1" presStyleCnt="2">
        <dgm:presLayoutVars>
          <dgm:chPref val="3"/>
        </dgm:presLayoutVars>
      </dgm:prSet>
      <dgm:spPr/>
    </dgm:pt>
    <dgm:pt modelId="{2F6F42BA-2B8C-B941-9169-12E3FA0697E0}" type="pres">
      <dgm:prSet presAssocID="{80C19E3B-5BDD-485C-88EE-787D798E2576}" presName="hierChild2" presStyleCnt="0"/>
      <dgm:spPr/>
    </dgm:pt>
  </dgm:ptLst>
  <dgm:cxnLst>
    <dgm:cxn modelId="{6233AF05-1A45-C545-B732-0D4E83EF59C1}" type="presOf" srcId="{A32B4731-EF23-451B-8450-70AEFD7099B4}" destId="{5C2B52DF-92A9-6D4B-97EE-86B718BE0ACA}" srcOrd="0" destOrd="0" presId="urn:microsoft.com/office/officeart/2005/8/layout/hierarchy1"/>
    <dgm:cxn modelId="{3C5C889E-4703-4062-AFDB-FFB94744A278}" srcId="{74D33296-CFCC-45F4-86D1-8DD50F0240A3}" destId="{A32B4731-EF23-451B-8450-70AEFD7099B4}" srcOrd="0" destOrd="0" parTransId="{7AB455AB-D00A-4E16-A6B1-3045CF1E8EC3}" sibTransId="{5D23F57E-DC31-4CDE-9FF0-4CDA7DF3FBD4}"/>
    <dgm:cxn modelId="{4705679F-B9C8-844A-BF47-EB40E1A14E24}" type="presOf" srcId="{80C19E3B-5BDD-485C-88EE-787D798E2576}" destId="{158EA471-AA80-EA4F-BF3A-BC210BC028CD}" srcOrd="0" destOrd="0" presId="urn:microsoft.com/office/officeart/2005/8/layout/hierarchy1"/>
    <dgm:cxn modelId="{E49BBDC1-14E7-9F44-8933-4E83814484E1}" type="presOf" srcId="{74D33296-CFCC-45F4-86D1-8DD50F0240A3}" destId="{7794D771-5729-9A44-88E5-2360227AF0EA}" srcOrd="0" destOrd="0" presId="urn:microsoft.com/office/officeart/2005/8/layout/hierarchy1"/>
    <dgm:cxn modelId="{3D7E2CD3-0A73-41BE-9519-593DC360CE9D}" srcId="{74D33296-CFCC-45F4-86D1-8DD50F0240A3}" destId="{80C19E3B-5BDD-485C-88EE-787D798E2576}" srcOrd="1" destOrd="0" parTransId="{D9D9E187-1429-4C74-8CB5-8593468E9D30}" sibTransId="{0BE33D1F-AFE8-4378-811D-7B8266FA259C}"/>
    <dgm:cxn modelId="{BDE53057-8167-AE40-A33C-7B31FA33D999}" type="presParOf" srcId="{7794D771-5729-9A44-88E5-2360227AF0EA}" destId="{CC1A157D-447D-164E-BD64-52959FB83B08}" srcOrd="0" destOrd="0" presId="urn:microsoft.com/office/officeart/2005/8/layout/hierarchy1"/>
    <dgm:cxn modelId="{EC4D1E56-7551-2641-9371-2FC737EB3885}" type="presParOf" srcId="{CC1A157D-447D-164E-BD64-52959FB83B08}" destId="{23E35733-5F5E-154F-A3A0-E99BF156071F}" srcOrd="0" destOrd="0" presId="urn:microsoft.com/office/officeart/2005/8/layout/hierarchy1"/>
    <dgm:cxn modelId="{6B500744-5EE9-6F4F-85CB-A68DC60CF312}" type="presParOf" srcId="{23E35733-5F5E-154F-A3A0-E99BF156071F}" destId="{6097A8B6-BCE1-FA41-940F-ECF508F4248C}" srcOrd="0" destOrd="0" presId="urn:microsoft.com/office/officeart/2005/8/layout/hierarchy1"/>
    <dgm:cxn modelId="{9E75F4D0-A572-1948-A2AA-6F05696A0FE1}" type="presParOf" srcId="{23E35733-5F5E-154F-A3A0-E99BF156071F}" destId="{5C2B52DF-92A9-6D4B-97EE-86B718BE0ACA}" srcOrd="1" destOrd="0" presId="urn:microsoft.com/office/officeart/2005/8/layout/hierarchy1"/>
    <dgm:cxn modelId="{DF6C3B59-A219-474C-9BA5-621082F672FD}" type="presParOf" srcId="{CC1A157D-447D-164E-BD64-52959FB83B08}" destId="{E646E35A-9C85-374D-8C8D-0E5B3E12FE2A}" srcOrd="1" destOrd="0" presId="urn:microsoft.com/office/officeart/2005/8/layout/hierarchy1"/>
    <dgm:cxn modelId="{58DA2B5A-50DA-E246-9DC1-D5E8A0BAC974}" type="presParOf" srcId="{7794D771-5729-9A44-88E5-2360227AF0EA}" destId="{6F9A721E-DB82-8A45-A6EF-0B09F8D02129}" srcOrd="1" destOrd="0" presId="urn:microsoft.com/office/officeart/2005/8/layout/hierarchy1"/>
    <dgm:cxn modelId="{D8FE337A-0B3A-AA46-B46D-5919F3AA2809}" type="presParOf" srcId="{6F9A721E-DB82-8A45-A6EF-0B09F8D02129}" destId="{E732C17B-1630-6F41-B52C-3439A20CB8A8}" srcOrd="0" destOrd="0" presId="urn:microsoft.com/office/officeart/2005/8/layout/hierarchy1"/>
    <dgm:cxn modelId="{4D44475A-ADC6-644B-A324-018B38A18AEB}" type="presParOf" srcId="{E732C17B-1630-6F41-B52C-3439A20CB8A8}" destId="{63A397AB-45E2-D74E-AAF2-CC52ED4A4F4E}" srcOrd="0" destOrd="0" presId="urn:microsoft.com/office/officeart/2005/8/layout/hierarchy1"/>
    <dgm:cxn modelId="{102F4B55-6772-D14F-9FA1-FF409077E7E4}" type="presParOf" srcId="{E732C17B-1630-6F41-B52C-3439A20CB8A8}" destId="{158EA471-AA80-EA4F-BF3A-BC210BC028CD}" srcOrd="1" destOrd="0" presId="urn:microsoft.com/office/officeart/2005/8/layout/hierarchy1"/>
    <dgm:cxn modelId="{BBCB6165-047D-3F4F-BD96-BCCDA4222355}" type="presParOf" srcId="{6F9A721E-DB82-8A45-A6EF-0B09F8D02129}" destId="{2F6F42BA-2B8C-B941-9169-12E3FA0697E0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FE11DE7-C338-A341-8308-DCDA3556A6B7}">
      <dsp:nvSpPr>
        <dsp:cNvPr id="0" name=""/>
        <dsp:cNvSpPr/>
      </dsp:nvSpPr>
      <dsp:spPr>
        <a:xfrm>
          <a:off x="0" y="449819"/>
          <a:ext cx="6496050" cy="179010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Screen Shoots from Line Connector game</a:t>
          </a:r>
        </a:p>
      </dsp:txBody>
      <dsp:txXfrm>
        <a:off x="87385" y="537204"/>
        <a:ext cx="6321280" cy="1615330"/>
      </dsp:txXfrm>
    </dsp:sp>
    <dsp:sp modelId="{9CDBBEAF-69A7-2442-9E60-7E7156BB2971}">
      <dsp:nvSpPr>
        <dsp:cNvPr id="0" name=""/>
        <dsp:cNvSpPr/>
      </dsp:nvSpPr>
      <dsp:spPr>
        <a:xfrm>
          <a:off x="0" y="2332080"/>
          <a:ext cx="6496050" cy="1790100"/>
        </a:xfrm>
        <a:prstGeom prst="roundRect">
          <a:avLst/>
        </a:prstGeom>
        <a:gradFill rotWithShape="0">
          <a:gsLst>
            <a:gs pos="0">
              <a:schemeClr val="accent2">
                <a:hueOff val="1354814"/>
                <a:satOff val="-6632"/>
                <a:lumOff val="3725"/>
                <a:alphaOff val="0"/>
                <a:tint val="98000"/>
                <a:lumMod val="114000"/>
              </a:schemeClr>
            </a:gs>
            <a:gs pos="100000">
              <a:schemeClr val="accent2">
                <a:hueOff val="1354814"/>
                <a:satOff val="-6632"/>
                <a:lumOff val="3725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Road network of Pennsylvania from Stanford Large Network Dataset Collection</a:t>
          </a:r>
        </a:p>
      </dsp:txBody>
      <dsp:txXfrm>
        <a:off x="87385" y="2419465"/>
        <a:ext cx="6321280" cy="161533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97A8B6-BCE1-FA41-940F-ECF508F4248C}">
      <dsp:nvSpPr>
        <dsp:cNvPr id="0" name=""/>
        <dsp:cNvSpPr/>
      </dsp:nvSpPr>
      <dsp:spPr>
        <a:xfrm>
          <a:off x="1147" y="536200"/>
          <a:ext cx="4029452" cy="2558702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C2B52DF-92A9-6D4B-97EE-86B718BE0ACA}">
      <dsp:nvSpPr>
        <dsp:cNvPr id="0" name=""/>
        <dsp:cNvSpPr/>
      </dsp:nvSpPr>
      <dsp:spPr>
        <a:xfrm>
          <a:off x="448864" y="961531"/>
          <a:ext cx="4029452" cy="2558702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marL="0" lvl="0" indent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700" kern="1200"/>
            <a:t>How?</a:t>
          </a:r>
        </a:p>
      </dsp:txBody>
      <dsp:txXfrm>
        <a:off x="523806" y="1036473"/>
        <a:ext cx="3879568" cy="2408818"/>
      </dsp:txXfrm>
    </dsp:sp>
    <dsp:sp modelId="{63A397AB-45E2-D74E-AAF2-CC52ED4A4F4E}">
      <dsp:nvSpPr>
        <dsp:cNvPr id="0" name=""/>
        <dsp:cNvSpPr/>
      </dsp:nvSpPr>
      <dsp:spPr>
        <a:xfrm>
          <a:off x="4926034" y="536200"/>
          <a:ext cx="4029452" cy="2558702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8EA471-AA80-EA4F-BF3A-BC210BC028CD}">
      <dsp:nvSpPr>
        <dsp:cNvPr id="0" name=""/>
        <dsp:cNvSpPr/>
      </dsp:nvSpPr>
      <dsp:spPr>
        <a:xfrm>
          <a:off x="5373751" y="961531"/>
          <a:ext cx="4029452" cy="2558702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marL="0" lvl="0" indent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700" kern="1200"/>
            <a:t>How about the real world stuffs?</a:t>
          </a:r>
        </a:p>
      </dsp:txBody>
      <dsp:txXfrm>
        <a:off x="5448693" y="1036473"/>
        <a:ext cx="3879568" cy="240881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4/19/19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4/19/19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4/19/19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4/19/19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4/19/19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4/19/19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4/19/19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4/19/19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4/19/19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4/19/19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4/19/19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4/19/19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png"/><Relationship Id="rId7" Type="http://schemas.openxmlformats.org/officeDocument/2006/relationships/image" Target="../media/image6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jpg"/><Relationship Id="rId4" Type="http://schemas.openxmlformats.org/officeDocument/2006/relationships/image" Target="../media/image3.png"/><Relationship Id="rId9" Type="http://schemas.openxmlformats.org/officeDocument/2006/relationships/image" Target="../media/image8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46652F-38DD-EE41-A043-58EAC422AE7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Path Recommend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61C841-6873-8744-B976-5B3A7650E9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5" y="5410200"/>
            <a:ext cx="8825658" cy="861420"/>
          </a:xfrm>
        </p:spPr>
        <p:txBody>
          <a:bodyPr/>
          <a:lstStyle/>
          <a:p>
            <a:r>
              <a:rPr lang="en-US" dirty="0"/>
              <a:t>															   team #2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C341C635-C6F0-CF49-8403-EAB2B65DFCBC}"/>
              </a:ext>
            </a:extLst>
          </p:cNvPr>
          <p:cNvSpPr txBox="1">
            <a:spLocks/>
          </p:cNvSpPr>
          <p:nvPr/>
        </p:nvSpPr>
        <p:spPr>
          <a:xfrm>
            <a:off x="1154955" y="4777381"/>
            <a:ext cx="8825658" cy="8614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dirty="0"/>
              <a:t>										   </a:t>
            </a:r>
            <a:r>
              <a:rPr lang="en-US" dirty="0">
                <a:solidFill>
                  <a:schemeClr val="tx1"/>
                </a:solidFill>
              </a:rPr>
              <a:t>----</a:t>
            </a:r>
            <a:r>
              <a:rPr lang="en-US" cap="none" dirty="0">
                <a:solidFill>
                  <a:schemeClr val="tx1"/>
                </a:solidFill>
              </a:rPr>
              <a:t>Based On Spark </a:t>
            </a:r>
            <a:r>
              <a:rPr lang="en-US" cap="none" dirty="0" err="1">
                <a:solidFill>
                  <a:schemeClr val="tx1"/>
                </a:solidFill>
              </a:rPr>
              <a:t>GraphX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54337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4E78424C-6FD0-41F8-9CAA-5DC19C4235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49412F-E252-3342-A1AC-7AEFC05F6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855" y="1447800"/>
            <a:ext cx="3108626" cy="4572000"/>
          </a:xfrm>
        </p:spPr>
        <p:txBody>
          <a:bodyPr anchor="ctr">
            <a:normAutofit/>
          </a:bodyPr>
          <a:lstStyle/>
          <a:p>
            <a:r>
              <a:rPr lang="en-US" sz="3200" dirty="0">
                <a:solidFill>
                  <a:srgbClr val="F2F2F2"/>
                </a:solidFill>
              </a:rPr>
              <a:t>Data Source</a:t>
            </a: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DD136760-57DC-4301-8BEA-B71AD2D139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61310" y="0"/>
            <a:ext cx="8030690" cy="6858000"/>
          </a:xfrm>
          <a:custGeom>
            <a:avLst/>
            <a:gdLst>
              <a:gd name="connsiteX0" fmla="*/ 1176 w 8030690"/>
              <a:gd name="connsiteY0" fmla="*/ 0 h 6858000"/>
              <a:gd name="connsiteX1" fmla="*/ 1344715 w 8030690"/>
              <a:gd name="connsiteY1" fmla="*/ 0 h 6858000"/>
              <a:gd name="connsiteX2" fmla="*/ 1344715 w 8030690"/>
              <a:gd name="connsiteY2" fmla="*/ 0 h 6858000"/>
              <a:gd name="connsiteX3" fmla="*/ 8030690 w 8030690"/>
              <a:gd name="connsiteY3" fmla="*/ 0 h 6858000"/>
              <a:gd name="connsiteX4" fmla="*/ 8030690 w 8030690"/>
              <a:gd name="connsiteY4" fmla="*/ 6858000 h 6858000"/>
              <a:gd name="connsiteX5" fmla="*/ 477746 w 8030690"/>
              <a:gd name="connsiteY5" fmla="*/ 6858000 h 6858000"/>
              <a:gd name="connsiteX6" fmla="*/ 477746 w 8030690"/>
              <a:gd name="connsiteY6" fmla="*/ 6858000 h 6858000"/>
              <a:gd name="connsiteX7" fmla="*/ 0 w 8030690"/>
              <a:gd name="connsiteY7" fmla="*/ 6858000 h 6858000"/>
              <a:gd name="connsiteX8" fmla="*/ 5883 w 8030690"/>
              <a:gd name="connsiteY8" fmla="*/ 6817538 h 6858000"/>
              <a:gd name="connsiteX9" fmla="*/ 23196 w 8030690"/>
              <a:gd name="connsiteY9" fmla="*/ 6698894 h 6858000"/>
              <a:gd name="connsiteX10" fmla="*/ 35298 w 8030690"/>
              <a:gd name="connsiteY10" fmla="*/ 6612483 h 6858000"/>
              <a:gd name="connsiteX11" fmla="*/ 48073 w 8030690"/>
              <a:gd name="connsiteY11" fmla="*/ 6509613 h 6858000"/>
              <a:gd name="connsiteX12" fmla="*/ 63369 w 8030690"/>
              <a:gd name="connsiteY12" fmla="*/ 6387541 h 6858000"/>
              <a:gd name="connsiteX13" fmla="*/ 79506 w 8030690"/>
              <a:gd name="connsiteY13" fmla="*/ 6252438 h 6858000"/>
              <a:gd name="connsiteX14" fmla="*/ 96483 w 8030690"/>
              <a:gd name="connsiteY14" fmla="*/ 6100191 h 6858000"/>
              <a:gd name="connsiteX15" fmla="*/ 114468 w 8030690"/>
              <a:gd name="connsiteY15" fmla="*/ 5934227 h 6858000"/>
              <a:gd name="connsiteX16" fmla="*/ 132454 w 8030690"/>
              <a:gd name="connsiteY16" fmla="*/ 5753862 h 6858000"/>
              <a:gd name="connsiteX17" fmla="*/ 150775 w 8030690"/>
              <a:gd name="connsiteY17" fmla="*/ 5561838 h 6858000"/>
              <a:gd name="connsiteX18" fmla="*/ 167752 w 8030690"/>
              <a:gd name="connsiteY18" fmla="*/ 5354726 h 6858000"/>
              <a:gd name="connsiteX19" fmla="*/ 184057 w 8030690"/>
              <a:gd name="connsiteY19" fmla="*/ 5138013 h 6858000"/>
              <a:gd name="connsiteX20" fmla="*/ 198849 w 8030690"/>
              <a:gd name="connsiteY20" fmla="*/ 4908956 h 6858000"/>
              <a:gd name="connsiteX21" fmla="*/ 212968 w 8030690"/>
              <a:gd name="connsiteY21" fmla="*/ 4670298 h 6858000"/>
              <a:gd name="connsiteX22" fmla="*/ 226248 w 8030690"/>
              <a:gd name="connsiteY22" fmla="*/ 4421352 h 6858000"/>
              <a:gd name="connsiteX23" fmla="*/ 230954 w 8030690"/>
              <a:gd name="connsiteY23" fmla="*/ 4293793 h 6858000"/>
              <a:gd name="connsiteX24" fmla="*/ 236165 w 8030690"/>
              <a:gd name="connsiteY24" fmla="*/ 4163491 h 6858000"/>
              <a:gd name="connsiteX25" fmla="*/ 241039 w 8030690"/>
              <a:gd name="connsiteY25" fmla="*/ 4031132 h 6858000"/>
              <a:gd name="connsiteX26" fmla="*/ 244233 w 8030690"/>
              <a:gd name="connsiteY26" fmla="*/ 3898087 h 6858000"/>
              <a:gd name="connsiteX27" fmla="*/ 247091 w 8030690"/>
              <a:gd name="connsiteY27" fmla="*/ 3762298 h 6858000"/>
              <a:gd name="connsiteX28" fmla="*/ 250116 w 8030690"/>
              <a:gd name="connsiteY28" fmla="*/ 3625138 h 6858000"/>
              <a:gd name="connsiteX29" fmla="*/ 252133 w 8030690"/>
              <a:gd name="connsiteY29" fmla="*/ 3485235 h 6858000"/>
              <a:gd name="connsiteX30" fmla="*/ 252133 w 8030690"/>
              <a:gd name="connsiteY30" fmla="*/ 3343960 h 6858000"/>
              <a:gd name="connsiteX31" fmla="*/ 253142 w 8030690"/>
              <a:gd name="connsiteY31" fmla="*/ 3201314 h 6858000"/>
              <a:gd name="connsiteX32" fmla="*/ 252133 w 8030690"/>
              <a:gd name="connsiteY32" fmla="*/ 3057296 h 6858000"/>
              <a:gd name="connsiteX33" fmla="*/ 250116 w 8030690"/>
              <a:gd name="connsiteY33" fmla="*/ 2911221 h 6858000"/>
              <a:gd name="connsiteX34" fmla="*/ 248267 w 8030690"/>
              <a:gd name="connsiteY34" fmla="*/ 2765145 h 6858000"/>
              <a:gd name="connsiteX35" fmla="*/ 244233 w 8030690"/>
              <a:gd name="connsiteY35" fmla="*/ 2617013 h 6858000"/>
              <a:gd name="connsiteX36" fmla="*/ 240031 w 8030690"/>
              <a:gd name="connsiteY36" fmla="*/ 2467508 h 6858000"/>
              <a:gd name="connsiteX37" fmla="*/ 235156 w 8030690"/>
              <a:gd name="connsiteY37" fmla="*/ 2318004 h 6858000"/>
              <a:gd name="connsiteX38" fmla="*/ 228265 w 8030690"/>
              <a:gd name="connsiteY38" fmla="*/ 2167128 h 6858000"/>
              <a:gd name="connsiteX39" fmla="*/ 220028 w 8030690"/>
              <a:gd name="connsiteY39" fmla="*/ 2014880 h 6858000"/>
              <a:gd name="connsiteX40" fmla="*/ 212128 w 8030690"/>
              <a:gd name="connsiteY40" fmla="*/ 1861947 h 6858000"/>
              <a:gd name="connsiteX41" fmla="*/ 202043 w 8030690"/>
              <a:gd name="connsiteY41" fmla="*/ 1709013 h 6858000"/>
              <a:gd name="connsiteX42" fmla="*/ 189940 w 8030690"/>
              <a:gd name="connsiteY42" fmla="*/ 1554023 h 6858000"/>
              <a:gd name="connsiteX43" fmla="*/ 177838 w 8030690"/>
              <a:gd name="connsiteY43" fmla="*/ 1401089 h 6858000"/>
              <a:gd name="connsiteX44" fmla="*/ 163886 w 8030690"/>
              <a:gd name="connsiteY44" fmla="*/ 1245413 h 6858000"/>
              <a:gd name="connsiteX45" fmla="*/ 148590 w 8030690"/>
              <a:gd name="connsiteY45" fmla="*/ 1089050 h 6858000"/>
              <a:gd name="connsiteX46" fmla="*/ 132454 w 8030690"/>
              <a:gd name="connsiteY46" fmla="*/ 934745 h 6858000"/>
              <a:gd name="connsiteX47" fmla="*/ 113628 w 8030690"/>
              <a:gd name="connsiteY47" fmla="*/ 778383 h 6858000"/>
              <a:gd name="connsiteX48" fmla="*/ 93457 w 8030690"/>
              <a:gd name="connsiteY48" fmla="*/ 622706 h 6858000"/>
              <a:gd name="connsiteX49" fmla="*/ 73454 w 8030690"/>
              <a:gd name="connsiteY49" fmla="*/ 466344 h 6858000"/>
              <a:gd name="connsiteX50" fmla="*/ 50090 w 8030690"/>
              <a:gd name="connsiteY50" fmla="*/ 310667 h 6858000"/>
              <a:gd name="connsiteX51" fmla="*/ 26222 w 8030690"/>
              <a:gd name="connsiteY51" fmla="*/ 15567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8030690" h="6858000">
                <a:moveTo>
                  <a:pt x="1176" y="0"/>
                </a:moveTo>
                <a:lnTo>
                  <a:pt x="1344715" y="0"/>
                </a:lnTo>
                <a:lnTo>
                  <a:pt x="1344715" y="0"/>
                </a:lnTo>
                <a:lnTo>
                  <a:pt x="8030690" y="0"/>
                </a:lnTo>
                <a:lnTo>
                  <a:pt x="8030690" y="6858000"/>
                </a:lnTo>
                <a:lnTo>
                  <a:pt x="477746" y="6858000"/>
                </a:lnTo>
                <a:lnTo>
                  <a:pt x="477746" y="6858000"/>
                </a:lnTo>
                <a:lnTo>
                  <a:pt x="0" y="6858000"/>
                </a:lnTo>
                <a:lnTo>
                  <a:pt x="5883" y="6817538"/>
                </a:lnTo>
                <a:lnTo>
                  <a:pt x="23196" y="6698894"/>
                </a:lnTo>
                <a:lnTo>
                  <a:pt x="35298" y="6612483"/>
                </a:lnTo>
                <a:lnTo>
                  <a:pt x="48073" y="6509613"/>
                </a:lnTo>
                <a:lnTo>
                  <a:pt x="63369" y="6387541"/>
                </a:lnTo>
                <a:lnTo>
                  <a:pt x="79506" y="6252438"/>
                </a:lnTo>
                <a:lnTo>
                  <a:pt x="96483" y="6100191"/>
                </a:lnTo>
                <a:lnTo>
                  <a:pt x="114468" y="5934227"/>
                </a:lnTo>
                <a:lnTo>
                  <a:pt x="132454" y="5753862"/>
                </a:lnTo>
                <a:lnTo>
                  <a:pt x="150775" y="5561838"/>
                </a:lnTo>
                <a:lnTo>
                  <a:pt x="167752" y="5354726"/>
                </a:lnTo>
                <a:lnTo>
                  <a:pt x="184057" y="5138013"/>
                </a:lnTo>
                <a:lnTo>
                  <a:pt x="198849" y="4908956"/>
                </a:lnTo>
                <a:lnTo>
                  <a:pt x="212968" y="4670298"/>
                </a:lnTo>
                <a:lnTo>
                  <a:pt x="226248" y="4421352"/>
                </a:lnTo>
                <a:lnTo>
                  <a:pt x="230954" y="4293793"/>
                </a:lnTo>
                <a:lnTo>
                  <a:pt x="236165" y="4163491"/>
                </a:lnTo>
                <a:lnTo>
                  <a:pt x="241039" y="4031132"/>
                </a:lnTo>
                <a:lnTo>
                  <a:pt x="244233" y="3898087"/>
                </a:lnTo>
                <a:lnTo>
                  <a:pt x="247091" y="3762298"/>
                </a:lnTo>
                <a:lnTo>
                  <a:pt x="250116" y="3625138"/>
                </a:lnTo>
                <a:lnTo>
                  <a:pt x="252133" y="3485235"/>
                </a:lnTo>
                <a:lnTo>
                  <a:pt x="252133" y="3343960"/>
                </a:lnTo>
                <a:lnTo>
                  <a:pt x="253142" y="3201314"/>
                </a:lnTo>
                <a:lnTo>
                  <a:pt x="252133" y="3057296"/>
                </a:lnTo>
                <a:lnTo>
                  <a:pt x="250116" y="2911221"/>
                </a:lnTo>
                <a:lnTo>
                  <a:pt x="248267" y="2765145"/>
                </a:lnTo>
                <a:lnTo>
                  <a:pt x="244233" y="2617013"/>
                </a:lnTo>
                <a:lnTo>
                  <a:pt x="240031" y="2467508"/>
                </a:lnTo>
                <a:lnTo>
                  <a:pt x="235156" y="2318004"/>
                </a:lnTo>
                <a:lnTo>
                  <a:pt x="228265" y="2167128"/>
                </a:lnTo>
                <a:lnTo>
                  <a:pt x="220028" y="2014880"/>
                </a:lnTo>
                <a:lnTo>
                  <a:pt x="212128" y="1861947"/>
                </a:lnTo>
                <a:lnTo>
                  <a:pt x="202043" y="1709013"/>
                </a:lnTo>
                <a:lnTo>
                  <a:pt x="189940" y="1554023"/>
                </a:lnTo>
                <a:lnTo>
                  <a:pt x="177838" y="1401089"/>
                </a:lnTo>
                <a:lnTo>
                  <a:pt x="163886" y="1245413"/>
                </a:lnTo>
                <a:lnTo>
                  <a:pt x="148590" y="1089050"/>
                </a:lnTo>
                <a:lnTo>
                  <a:pt x="132454" y="934745"/>
                </a:lnTo>
                <a:lnTo>
                  <a:pt x="113628" y="778383"/>
                </a:lnTo>
                <a:lnTo>
                  <a:pt x="93457" y="622706"/>
                </a:lnTo>
                <a:lnTo>
                  <a:pt x="73454" y="466344"/>
                </a:lnTo>
                <a:lnTo>
                  <a:pt x="50090" y="310667"/>
                </a:lnTo>
                <a:lnTo>
                  <a:pt x="26222" y="1556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Freeform 11">
            <a:extLst>
              <a:ext uri="{FF2B5EF4-FFF2-40B4-BE49-F238E27FC236}">
                <a16:creationId xmlns:a16="http://schemas.microsoft.com/office/drawing/2014/main" id="{BDC58DEA-1307-4F44-AD47-E613D8B76A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99B912D-1E4B-42AF-A2BE-CFEFEC916E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1575FD6-F991-4102-8BB1-153E7F01EF8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53641076"/>
              </p:ext>
            </p:extLst>
          </p:nvPr>
        </p:nvGraphicFramePr>
        <p:xfrm>
          <a:off x="5048250" y="1447800"/>
          <a:ext cx="6496050" cy="457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38685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BD310164-D3A3-415E-9D94-5D21D9FB2F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E586E08-18BF-4AB1-AB48-4005D56734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4A497DBC-2692-42B4-A606-31024033F7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3517A192-66A9-4297-9284-65580829AB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30825ED-0133-430D-BBBB-50B6F52284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633F040E-FA1C-4EDC-B925-7EFCB95828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663E084-A15C-4522-B69D-075B9DE63D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5"/>
            <a:ext cx="12191695" cy="473074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3893F7C-0EE2-4FE5-B138-3559C2789D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2" name="Freeform 15">
            <a:extLst>
              <a:ext uri="{FF2B5EF4-FFF2-40B4-BE49-F238E27FC236}">
                <a16:creationId xmlns:a16="http://schemas.microsoft.com/office/drawing/2014/main" id="{83FA45AC-C3AE-42B6-93D5-A5EAF5CB8B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3753695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34" name="Freeform 5">
            <a:extLst>
              <a:ext uri="{FF2B5EF4-FFF2-40B4-BE49-F238E27FC236}">
                <a16:creationId xmlns:a16="http://schemas.microsoft.com/office/drawing/2014/main" id="{779122DE-7DB6-4BA9-B297-68989FB514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4055532"/>
            <a:ext cx="12191695" cy="2802467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FF26AA-83CD-1D49-8747-F8A6B04F96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458" y="4854344"/>
            <a:ext cx="9345155" cy="86180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Image Converting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159DFF3-7746-7149-9C17-C02F6BB350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79151" y="597959"/>
            <a:ext cx="1588314" cy="3291844"/>
          </a:xfrm>
          <a:prstGeom prst="rect">
            <a:avLst/>
          </a:prstGeom>
          <a:effectLst/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EC80AF2-D74B-9D41-A5E4-78833F46F4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854746" y="570703"/>
            <a:ext cx="1588314" cy="3291844"/>
          </a:xfrm>
          <a:prstGeom prst="rect">
            <a:avLst/>
          </a:prstGeom>
          <a:effectLst/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25F072C-4ACB-EE4F-8EB6-36083A1547B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72921" y="911349"/>
            <a:ext cx="2167128" cy="2717401"/>
          </a:xfrm>
          <a:prstGeom prst="rect">
            <a:avLst/>
          </a:prstGeom>
          <a:effectLst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3F45AE2-0225-0E48-958E-6E5FFE8EF98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37881" y="1333688"/>
            <a:ext cx="2167128" cy="1820387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6569715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EB45F5-E4F7-A642-9BA8-FAF978C7A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900"/>
              <a:t>Then we have the matrix to solve this problem easily!</a:t>
            </a:r>
            <a:br>
              <a:rPr lang="en-US" sz="2900"/>
            </a:br>
            <a:endParaRPr lang="en-US" sz="2900"/>
          </a:p>
        </p:txBody>
      </p:sp>
      <p:graphicFrame>
        <p:nvGraphicFramePr>
          <p:cNvPr id="31" name="Content Placeholder 2">
            <a:extLst>
              <a:ext uri="{FF2B5EF4-FFF2-40B4-BE49-F238E27FC236}">
                <a16:creationId xmlns:a16="http://schemas.microsoft.com/office/drawing/2014/main" id="{9207F4E7-4697-4AD2-833D-5838EA8CF7B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43523401"/>
              </p:ext>
            </p:extLst>
          </p:nvPr>
        </p:nvGraphicFramePr>
        <p:xfrm>
          <a:off x="646111" y="2140085"/>
          <a:ext cx="9404352" cy="40564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1624570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EE4E366E-272A-409E-840F-9A6A64A9E3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25">
            <a:extLst>
              <a:ext uri="{FF2B5EF4-FFF2-40B4-BE49-F238E27FC236}">
                <a16:creationId xmlns:a16="http://schemas.microsoft.com/office/drawing/2014/main" id="{A721560C-E4AB-4287-A29C-3F6916794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Freeform 7">
            <a:extLst>
              <a:ext uri="{FF2B5EF4-FFF2-40B4-BE49-F238E27FC236}">
                <a16:creationId xmlns:a16="http://schemas.microsoft.com/office/drawing/2014/main" id="{DF6CFF07-D953-4F9C-9A0E-E0A6AACB61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96FD20-F4AA-DC4E-B28E-0528699C56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Road network of Pennsylvania</a:t>
            </a:r>
          </a:p>
        </p:txBody>
      </p:sp>
      <p:sp useBgFill="1">
        <p:nvSpPr>
          <p:cNvPr id="34" name="Freeform: Shape 29">
            <a:extLst>
              <a:ext uri="{FF2B5EF4-FFF2-40B4-BE49-F238E27FC236}">
                <a16:creationId xmlns:a16="http://schemas.microsoft.com/office/drawing/2014/main" id="{DAA4FEEE-0B5F-41BF-825D-60F9FB0895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5CD6DDC-D5ED-4082-80EF-25F3B4EC62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548281"/>
            <a:ext cx="5122606" cy="3658689"/>
          </a:xfrm>
        </p:spPr>
        <p:txBody>
          <a:bodyPr>
            <a:normAutofit/>
          </a:bodyPr>
          <a:lstStyle/>
          <a:p>
            <a:r>
              <a:rPr lang="en-US" dirty="0"/>
              <a:t>Nodes : the intersections </a:t>
            </a:r>
          </a:p>
          <a:p>
            <a:r>
              <a:rPr lang="en-US" dirty="0"/>
              <a:t>about 1 million</a:t>
            </a:r>
          </a:p>
          <a:p>
            <a:endParaRPr lang="en-US" dirty="0"/>
          </a:p>
          <a:p>
            <a:r>
              <a:rPr lang="en-US" dirty="0"/>
              <a:t>Roads: the edges          </a:t>
            </a:r>
          </a:p>
          <a:p>
            <a:r>
              <a:rPr lang="en-US" dirty="0"/>
              <a:t>about 1.5 million (for undirected graph)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3B5B3F-B37C-5D44-91E5-B8EF7D186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8793" y="2548281"/>
            <a:ext cx="4137873" cy="3662018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4976469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E4E366E-272A-409E-840F-9A6A64A9E3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721560C-E4AB-4287-A29C-3F6916794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Freeform 7">
            <a:extLst>
              <a:ext uri="{FF2B5EF4-FFF2-40B4-BE49-F238E27FC236}">
                <a16:creationId xmlns:a16="http://schemas.microsoft.com/office/drawing/2014/main" id="{DF6CFF07-D953-4F9C-9A0E-E0A6AACB61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BF9ACB-A45D-0546-AE4F-9BC1CDB32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What should users do?</a:t>
            </a:r>
          </a:p>
        </p:txBody>
      </p:sp>
      <p:sp useBgFill="1">
        <p:nvSpPr>
          <p:cNvPr id="15" name="Freeform: Shape 14">
            <a:extLst>
              <a:ext uri="{FF2B5EF4-FFF2-40B4-BE49-F238E27FC236}">
                <a16:creationId xmlns:a16="http://schemas.microsoft.com/office/drawing/2014/main" id="{DAA4FEEE-0B5F-41BF-825D-60F9FB0895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324C9F-508C-7F44-9E12-92B4DA7904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0" y="2805456"/>
            <a:ext cx="5122606" cy="3658689"/>
          </a:xfrm>
        </p:spPr>
        <p:txBody>
          <a:bodyPr>
            <a:normAutofit/>
          </a:bodyPr>
          <a:lstStyle/>
          <a:p>
            <a:r>
              <a:rPr lang="en-US" dirty="0"/>
              <a:t>They need to provide their:</a:t>
            </a:r>
          </a:p>
          <a:p>
            <a:pPr lvl="1"/>
            <a:r>
              <a:rPr lang="en-US" dirty="0"/>
              <a:t>1. Visiting area</a:t>
            </a:r>
          </a:p>
          <a:p>
            <a:pPr lvl="1"/>
            <a:r>
              <a:rPr lang="en-US" dirty="0"/>
              <a:t>2. Living node (where they start their journey)</a:t>
            </a:r>
          </a:p>
          <a:p>
            <a:pPr lvl="1"/>
            <a:r>
              <a:rPr lang="en-US" dirty="0"/>
              <a:t>3. Number of the spots they are going to visit</a:t>
            </a:r>
          </a:p>
          <a:p>
            <a:pPr lvl="1"/>
            <a:r>
              <a:rPr lang="en-US" dirty="0"/>
              <a:t>4. Every node they plan</a:t>
            </a:r>
            <a:r>
              <a:rPr lang="zh-CN" altLang="en-US" dirty="0"/>
              <a:t> </a:t>
            </a:r>
            <a:r>
              <a:rPr lang="en-US" dirty="0"/>
              <a:t>to visit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C8325B-AA45-D74E-B57B-17B3988559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1443" y="2805456"/>
            <a:ext cx="5451627" cy="2575893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4115159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CA6D9-3D35-FB4F-B844-600EAD9DC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2F2F2"/>
                </a:solidFill>
              </a:rPr>
              <a:t>Criteria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141B4F-649E-DA4B-AAF0-19821A5CAE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the game:</a:t>
            </a:r>
          </a:p>
          <a:p>
            <a:r>
              <a:rPr lang="en-US" dirty="0"/>
              <a:t>Our system can evaluate the solution of each game screen shoot in …</a:t>
            </a:r>
          </a:p>
          <a:p>
            <a:r>
              <a:rPr lang="en-US" dirty="0"/>
              <a:t>The success rate of the game part should be 100%.</a:t>
            </a:r>
          </a:p>
          <a:p>
            <a:endParaRPr lang="en-US" dirty="0"/>
          </a:p>
          <a:p>
            <a:r>
              <a:rPr lang="en-US" dirty="0"/>
              <a:t>For the real world road network:</a:t>
            </a:r>
          </a:p>
          <a:p>
            <a:r>
              <a:rPr lang="en-US" dirty="0"/>
              <a:t>Our System can provide</a:t>
            </a:r>
            <a:r>
              <a:rPr lang="zh-CN" altLang="en-US" dirty="0"/>
              <a:t> </a:t>
            </a:r>
            <a:r>
              <a:rPr lang="en-US" dirty="0"/>
              <a:t>the path</a:t>
            </a:r>
            <a:r>
              <a:rPr lang="zh-CN" altLang="en-US" dirty="0"/>
              <a:t> </a:t>
            </a:r>
            <a:r>
              <a:rPr lang="en-US" dirty="0"/>
              <a:t>for user in …</a:t>
            </a:r>
          </a:p>
          <a:p>
            <a:r>
              <a:rPr lang="en-US" dirty="0"/>
              <a:t>The success rate of the game part can be more than 90%, Why?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95198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E4E366E-272A-409E-840F-9A6A64A9E3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721560C-E4AB-4287-A29C-3F6916794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Freeform 7">
            <a:extLst>
              <a:ext uri="{FF2B5EF4-FFF2-40B4-BE49-F238E27FC236}">
                <a16:creationId xmlns:a16="http://schemas.microsoft.com/office/drawing/2014/main" id="{DF6CFF07-D953-4F9C-9A0E-E0A6AACB61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24D91A-369F-6544-A45C-DA85C889F1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EBEBEB"/>
                </a:solidFill>
              </a:rPr>
              <a:t>We</a:t>
            </a:r>
            <a:r>
              <a:rPr lang="zh-CN" altLang="en-US" dirty="0">
                <a:solidFill>
                  <a:srgbClr val="EBEBEB"/>
                </a:solidFill>
              </a:rPr>
              <a:t> </a:t>
            </a:r>
            <a:r>
              <a:rPr lang="en-US" altLang="zh-CN" dirty="0">
                <a:solidFill>
                  <a:srgbClr val="EBEBEB"/>
                </a:solidFill>
              </a:rPr>
              <a:t>use subgraphs</a:t>
            </a:r>
            <a:endParaRPr lang="en-US" dirty="0">
              <a:solidFill>
                <a:srgbClr val="EBEBEB"/>
              </a:solidFill>
            </a:endParaRPr>
          </a:p>
        </p:txBody>
      </p:sp>
      <p:sp useBgFill="1">
        <p:nvSpPr>
          <p:cNvPr id="18" name="Freeform: Shape 17">
            <a:extLst>
              <a:ext uri="{FF2B5EF4-FFF2-40B4-BE49-F238E27FC236}">
                <a16:creationId xmlns:a16="http://schemas.microsoft.com/office/drawing/2014/main" id="{DAA4FEEE-0B5F-41BF-825D-60F9FB0895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CC1F402-AF08-40CB-8ABA-EC6FFBEB24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548281"/>
            <a:ext cx="5122606" cy="3658689"/>
          </a:xfrm>
        </p:spPr>
        <p:txBody>
          <a:bodyPr>
            <a:normAutofit/>
          </a:bodyPr>
          <a:lstStyle/>
          <a:p>
            <a:r>
              <a:rPr lang="en-US" dirty="0"/>
              <a:t>To improve the efficiency, we introduce the subgraph to reduce the dimension of problem. (Because we do not need to traverse all of the nodes apparently)</a:t>
            </a:r>
          </a:p>
          <a:p>
            <a:r>
              <a:rPr lang="en-US" dirty="0"/>
              <a:t>Improvement: </a:t>
            </a:r>
          </a:p>
          <a:p>
            <a:r>
              <a:rPr lang="en-US" dirty="0"/>
              <a:t>Sacrifice:</a:t>
            </a:r>
          </a:p>
          <a:p>
            <a:endParaRPr lang="en-US" dirty="0"/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3B884E91-CC65-1E44-9961-2454B0E355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1916" y="3009569"/>
            <a:ext cx="5451627" cy="2739442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7247768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A9FF9A-D877-9048-AA1A-EF69BA534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Thank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65167A-4E66-C346-B19B-FB2203823E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15176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</TotalTime>
  <Words>210</Words>
  <Application>Microsoft Macintosh PowerPoint</Application>
  <PresentationFormat>Widescreen</PresentationFormat>
  <Paragraphs>36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Century Gothic</vt:lpstr>
      <vt:lpstr>Wingdings 3</vt:lpstr>
      <vt:lpstr>Ion</vt:lpstr>
      <vt:lpstr>Path Recommend</vt:lpstr>
      <vt:lpstr>Data Source</vt:lpstr>
      <vt:lpstr>Image Converting</vt:lpstr>
      <vt:lpstr>Then we have the matrix to solve this problem easily! </vt:lpstr>
      <vt:lpstr>Road network of Pennsylvania</vt:lpstr>
      <vt:lpstr>What should users do?</vt:lpstr>
      <vt:lpstr>Criteria</vt:lpstr>
      <vt:lpstr>We use subgraphs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Path Recommend</dc:title>
  <dc:creator>Lingyu Chen</dc:creator>
  <cp:lastModifiedBy>Lingyu Chen</cp:lastModifiedBy>
  <cp:revision>6</cp:revision>
  <dcterms:created xsi:type="dcterms:W3CDTF">2019-04-20T02:21:58Z</dcterms:created>
  <dcterms:modified xsi:type="dcterms:W3CDTF">2019-04-20T02:58:44Z</dcterms:modified>
</cp:coreProperties>
</file>